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36"/>
  </p:handoutMasterIdLst>
  <p:sldIdLst>
    <p:sldId id="256" r:id="rId3"/>
    <p:sldId id="258" r:id="rId5"/>
    <p:sldId id="277" r:id="rId6"/>
    <p:sldId id="296" r:id="rId7"/>
    <p:sldId id="266" r:id="rId8"/>
    <p:sldId id="261" r:id="rId9"/>
    <p:sldId id="272" r:id="rId10"/>
    <p:sldId id="259" r:id="rId11"/>
    <p:sldId id="297" r:id="rId12"/>
    <p:sldId id="298" r:id="rId13"/>
    <p:sldId id="318" r:id="rId14"/>
    <p:sldId id="317" r:id="rId15"/>
    <p:sldId id="319" r:id="rId16"/>
    <p:sldId id="267" r:id="rId17"/>
    <p:sldId id="278" r:id="rId18"/>
    <p:sldId id="265" r:id="rId19"/>
    <p:sldId id="273" r:id="rId20"/>
    <p:sldId id="274" r:id="rId21"/>
    <p:sldId id="275" r:id="rId22"/>
    <p:sldId id="279" r:id="rId23"/>
    <p:sldId id="280" r:id="rId24"/>
    <p:sldId id="281" r:id="rId25"/>
    <p:sldId id="282" r:id="rId26"/>
    <p:sldId id="283" r:id="rId27"/>
    <p:sldId id="320" r:id="rId28"/>
    <p:sldId id="322" r:id="rId29"/>
    <p:sldId id="321" r:id="rId30"/>
    <p:sldId id="339" r:id="rId31"/>
    <p:sldId id="263" r:id="rId32"/>
    <p:sldId id="337" r:id="rId33"/>
    <p:sldId id="338" r:id="rId34"/>
    <p:sldId id="262" r:id="rId35"/>
  </p:sldIdLst>
  <p:sldSz cx="12192000" cy="6858000"/>
  <p:notesSz cx="7103745" cy="10234295"/>
  <p:embeddedFontLst>
    <p:embeddedFont>
      <p:font typeface="腾讯体 W3" panose="020C04030202040F0204" charset="-122"/>
      <p:regular r:id="rId40"/>
    </p:embeddedFont>
    <p:embeddedFont>
      <p:font typeface="腾讯体" panose="020C04030202040F0204" charset="-122"/>
      <p:regular r:id="rId41"/>
    </p:embeddedFont>
    <p:embeddedFont>
      <p:font typeface="Calibri" panose="020F0502020204030204" charset="0"/>
      <p:regular r:id="rId42"/>
      <p:bold r:id="rId43"/>
      <p:italic r:id="rId44"/>
      <p:boldItalic r:id="rId4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78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5" Type="http://schemas.openxmlformats.org/officeDocument/2006/relationships/font" Target="fonts/font6.fntdata"/><Relationship Id="rId44" Type="http://schemas.openxmlformats.org/officeDocument/2006/relationships/font" Target="fonts/font5.fntdata"/><Relationship Id="rId43" Type="http://schemas.openxmlformats.org/officeDocument/2006/relationships/font" Target="fonts/font4.fntdata"/><Relationship Id="rId42" Type="http://schemas.openxmlformats.org/officeDocument/2006/relationships/font" Target="fonts/font3.fntdata"/><Relationship Id="rId41" Type="http://schemas.openxmlformats.org/officeDocument/2006/relationships/font" Target="fonts/font2.fntdata"/><Relationship Id="rId40" Type="http://schemas.openxmlformats.org/officeDocument/2006/relationships/font" Target="fonts/font1.fntdata"/><Relationship Id="rId4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tags" Target="../tags/tag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tags" Target="../tags/tag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tags" Target="../tags/tag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</a:rPr>
              <a:t>Kubernetes 网络</a:t>
            </a:r>
            <a:r>
              <a:rPr 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</a:rPr>
              <a:t>剖析</a:t>
            </a:r>
            <a:endParaRPr lang="zh-C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latin typeface="腾讯体 W3" panose="020C04030202040F0204" charset="-122"/>
                <a:ea typeface="腾讯体 W3" panose="020C04030202040F0204" charset="-122"/>
              </a:rPr>
              <a:t>探索实现原理与软件工程的架构设计</a:t>
            </a:r>
            <a:endParaRPr lang="zh-CN" altLang="en-US" dirty="0">
              <a:latin typeface="腾讯体 W3" panose="020C04030202040F0204" charset="-122"/>
              <a:ea typeface="腾讯体 W3" panose="020C04030202040F020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</a:t>
            </a:r>
            <a:r>
              <a: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en-US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nginx Ingress的搭建</a:t>
            </a:r>
            <a:endParaRPr lang="en-US" sz="28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部署</a:t>
            </a:r>
            <a:r>
              <a:rPr lang="en-US" altLang="zh-CN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IngressController </a:t>
            </a:r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：</a:t>
            </a:r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https://raw.githubusercontent.com/kubernetes/ingress-nginx/controller-v1.8.2/deploy/static/provider/aws/nlb-with-tls-termination/deploy.yaml</a:t>
            </a:r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1. `unknown field "ipFamilyPolicy" in io.k8s.api.core.v1.ServiceSpec`字段不支持，所以直接将对应字段</a:t>
            </a:r>
            <a:r>
              <a:rPr lang="zh-CN" altLang="en-US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去掉不进行设置</a:t>
            </a:r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2. 镜像在国内没有科学上网无法正常拉取，需要</a:t>
            </a:r>
            <a:r>
              <a:rPr lang="zh-CN" altLang="en-US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替换阿里云的镜像</a:t>
            </a:r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3. 部署后获取Ingress 的service信息发现外部地址无法获取， Service 一直处于 Pending 的状态 。因为服务器是通过 kubeadm 搭建的集群，所以没有集成LoadBalancer，</a:t>
            </a:r>
            <a:r>
              <a:rPr lang="zh-CN" altLang="en-US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暴露端口可以通过 NodePort 方式来暴露端口给外部</a:t>
            </a:r>
            <a:endParaRPr lang="zh-CN" altLang="en-US" sz="1800" b="1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</a:t>
            </a:r>
            <a:r>
              <a: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en-US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nginx Ingress的搭建</a:t>
            </a:r>
            <a:endParaRPr lang="en-US" sz="28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en-US" altLang="zh-CN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$ </a:t>
            </a:r>
            <a:r>
              <a:rPr lang="zh-CN" altLang="en-US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kubectl get pods -n ingress-nginx </a:t>
            </a:r>
            <a:r>
              <a:rPr lang="en-US" altLang="zh-CN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## nginx ingress deployment </a:t>
            </a:r>
            <a:r>
              <a:rPr lang="zh-CN" altLang="en-US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的</a:t>
            </a:r>
            <a:r>
              <a:rPr lang="en-US" altLang="zh-CN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Pod</a:t>
            </a:r>
            <a:endParaRPr lang="zh-CN" altLang="en-US" sz="1800" b="1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NAME                                        READY   STATUS      RESTARTS   AGE</a:t>
            </a:r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ingress-nginx-controller-6b59fbbf68-7p5cl   1/1     Running     0          170m</a:t>
            </a:r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en-US" altLang="zh-CN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$ </a:t>
            </a:r>
            <a:r>
              <a:rPr lang="zh-CN" altLang="en-US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kubectl get services -n ingress-nginx </a:t>
            </a:r>
            <a:r>
              <a:rPr lang="en-US" altLang="zh-CN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## ingress </a:t>
            </a:r>
            <a:r>
              <a:rPr lang="zh-CN" altLang="en-US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的</a:t>
            </a:r>
            <a:r>
              <a:rPr lang="en-US" altLang="zh-CN" sz="1800" b="1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Service</a:t>
            </a:r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NAME                                 TYPE        CLUSTER-IP      EXTERNAL-IP   PORT(S)                     AGE</a:t>
            </a:r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altLang="en-US" sz="1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ingress-nginx-controller             NodePort    10.98.61.236    &lt;none&gt;        80:38888/TCP,443:4721/TCP   3h17m</a:t>
            </a:r>
            <a:endParaRPr lang="zh-CN" altLang="en-US" sz="18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</a:t>
            </a:r>
            <a:r>
              <a: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en-US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</a:t>
            </a: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</a:t>
            </a: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nginx Ingress的搭建</a:t>
            </a:r>
            <a:endParaRPr lang="en-US" sz="28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部署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Ingress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规则，指向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nginx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的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Service</a:t>
            </a:r>
            <a:endParaRPr lang="en-US" altLang="zh-CN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11215" y="1825625"/>
            <a:ext cx="6073775" cy="46412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</a:t>
            </a:r>
            <a:r>
              <a: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en-US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nginx Ingress的搭建</a:t>
            </a:r>
            <a:endParaRPr lang="en-US" sz="28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5" name="内容占位符 4"/>
          <p:cNvSpPr/>
          <p:nvPr>
            <p:ph idx="1"/>
          </p:nvPr>
        </p:nvSpPr>
        <p:spPr/>
        <p:txBody>
          <a:bodyPr/>
          <a:p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通过 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IP:PORT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访问正常访问 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nginx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的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Pod</a:t>
            </a:r>
            <a:endParaRPr lang="en-US" altLang="zh-CN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0750" y="2679700"/>
            <a:ext cx="9969500" cy="237299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5469255"/>
            <a:ext cx="9848215" cy="9385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从应用到网络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Ingress</a:t>
            </a:r>
            <a:r>
              <a:rPr lang="zh-CN" altLang="en-US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配置说明</a:t>
            </a:r>
            <a:endParaRPr lang="zh-CN" alt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23850" y="1974850"/>
            <a:ext cx="11544300" cy="40347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二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.</a:t>
            </a:r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endParaRPr lang="en-US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en-US" sz="2200">
                <a:solidFill>
                  <a:schemeClr val="tx1"/>
                </a:solidFill>
                <a:effectLst/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1.  Pod 网络命名空间连接到以太网桥</a:t>
            </a:r>
            <a:endParaRPr lang="en-US" sz="2200">
              <a:solidFill>
                <a:schemeClr val="tx1"/>
              </a:solidFill>
              <a:effectLst/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</a:endParaRPr>
          </a:p>
          <a:p>
            <a:endParaRPr lang="en-US" sz="2200">
              <a:solidFill>
                <a:schemeClr val="tx1"/>
              </a:solidFill>
              <a:effectLst/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</a:endParaRPr>
          </a:p>
          <a:p>
            <a:r>
              <a:rPr lang="en-US" sz="2200">
                <a:solidFill>
                  <a:schemeClr val="tx1"/>
                </a:solidFill>
                <a:effectLst/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2. </a:t>
            </a:r>
            <a:r>
              <a:rPr lang="en-US" sz="2200">
                <a:solidFill>
                  <a:schemeClr val="tx1"/>
                </a:solidFill>
                <a:effectLst/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  <a:sym typeface="+mn-ea"/>
              </a:rPr>
              <a:t>同一节点上 Pod 到 Pod 的流量</a:t>
            </a:r>
            <a:endParaRPr lang="en-US" sz="2200">
              <a:solidFill>
                <a:schemeClr val="tx1"/>
              </a:solidFill>
              <a:effectLst/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  <a:sym typeface="+mn-ea"/>
            </a:endParaRPr>
          </a:p>
          <a:p>
            <a:endParaRPr lang="en-US" sz="2200">
              <a:solidFill>
                <a:schemeClr val="tx1"/>
              </a:solidFill>
              <a:effectLst/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  <a:sym typeface="+mn-ea"/>
            </a:endParaRPr>
          </a:p>
          <a:p>
            <a:r>
              <a:rPr lang="en-US" sz="2200">
                <a:solidFill>
                  <a:schemeClr val="tx1"/>
                </a:solidFill>
                <a:effectLst/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  <a:sym typeface="+mn-ea"/>
              </a:rPr>
              <a:t>3. 不同节点上 Pod 到 Pod 的通信</a:t>
            </a:r>
            <a:endParaRPr lang="en-US" sz="2200">
              <a:solidFill>
                <a:schemeClr val="tx1"/>
              </a:solidFill>
              <a:effectLst/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  <a:sym typeface="+mn-ea"/>
            </a:endParaRPr>
          </a:p>
          <a:p>
            <a:endParaRPr lang="en-US" sz="2200">
              <a:solidFill>
                <a:schemeClr val="tx1"/>
              </a:solidFill>
              <a:effectLst/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  <a:sym typeface="+mn-ea"/>
            </a:endParaRPr>
          </a:p>
          <a:p>
            <a:r>
              <a:rPr lang="en-US" sz="2200">
                <a:solidFill>
                  <a:schemeClr val="tx1"/>
                </a:solidFill>
                <a:effectLst/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  <a:sym typeface="+mn-ea"/>
              </a:rPr>
              <a:t>4. Pod 到 Service的网络</a:t>
            </a:r>
            <a:endParaRPr lang="en-US" sz="2200">
              <a:solidFill>
                <a:schemeClr val="tx1"/>
              </a:solidFill>
              <a:effectLst/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  <a:sym typeface="+mn-ea"/>
            </a:endParaRPr>
          </a:p>
          <a:p>
            <a:pPr marL="0" indent="0">
              <a:buNone/>
            </a:pPr>
            <a:endParaRPr lang="en-US" altLang="zh-CN" sz="2200">
              <a:effectLst/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311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Pod 网络命名空间连接到以太网桥</a:t>
            </a:r>
            <a:endParaRPr lang="en-US" altLang="zh-CN" sz="311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5" name="内容占位符 4"/>
          <p:cNvSpPr/>
          <p:nvPr>
            <p:ph idx="1"/>
          </p:nvPr>
        </p:nvSpPr>
        <p:spPr/>
        <p:txBody>
          <a:bodyPr/>
          <a:p>
            <a:r>
              <a:rPr lang="zh-CN" altLang="en-US" sz="2200"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以太网桥的主要作用是将两个以太网段连接起来，形成一个逻辑上的单一网络。桥接器工作在OSI模型的数据链路层，它能够检测和过滤数据帧，并根据目标MAC地址将它们从一个以太网段转发到另一个。</a:t>
            </a:r>
            <a:endParaRPr lang="zh-CN" altLang="en-US" sz="2200"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919855" y="2931160"/>
            <a:ext cx="3852545" cy="391541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311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同一节点上 Pod 到 Pod 的流量</a:t>
            </a:r>
            <a:endParaRPr lang="en-US" altLang="zh-CN" sz="311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278380" y="1635125"/>
            <a:ext cx="7254240" cy="487172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311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同一节点上 Pod 到 Pod 的流量</a:t>
            </a:r>
            <a:endParaRPr lang="en-US" altLang="zh-CN" sz="311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7700" y="1895475"/>
            <a:ext cx="10515600" cy="421068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不同节点上 Pod 到 Pod 的通信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8" name="内容占位符 7"/>
          <p:cNvSpPr/>
          <p:nvPr>
            <p:ph idx="1"/>
          </p:nvPr>
        </p:nvSpPr>
        <p:spPr/>
        <p:txBody>
          <a:bodyPr/>
          <a:p>
            <a:r>
              <a:rPr lang="zh-CN" altLang="en-US" sz="2200"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  <a:sym typeface="+mn-ea"/>
              </a:rPr>
              <a:t>按子网掩码位运算检查</a:t>
            </a:r>
            <a:r>
              <a:rPr lang="zh-CN" altLang="en-US" sz="2200"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源 IP 和目标 IP 位于不同的网络，则转发到节点的默认网关。</a:t>
            </a:r>
            <a:endParaRPr lang="zh-CN" altLang="en-US" sz="2200"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</a:endParaRPr>
          </a:p>
          <a:p>
            <a:r>
              <a:rPr lang="zh-CN" altLang="en-US" sz="2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网络地址 = IP地址 &amp; 子网掩码</a:t>
            </a:r>
            <a:endParaRPr lang="zh-CN" altLang="en-US" sz="2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95275" y="2617470"/>
            <a:ext cx="11781790" cy="38227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</a:rPr>
              <a:t>目录</a:t>
            </a: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一</a:t>
            </a:r>
            <a:r>
              <a:rPr lang="en-US" alt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. 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从应用到网络</a:t>
            </a:r>
            <a:r>
              <a:rPr 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 </a:t>
            </a:r>
            <a:r>
              <a:rPr 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——</a:t>
            </a:r>
            <a:r>
              <a:rPr lang="en-US" alt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 </a:t>
            </a:r>
            <a:r>
              <a:rPr 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k8s 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Ingress 的搭建</a:t>
            </a:r>
            <a:endParaRPr sz="24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sz="24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二</a:t>
            </a:r>
            <a:r>
              <a:rPr lang="en-US" alt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. 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K8s网络</a:t>
            </a:r>
            <a:r>
              <a:rPr 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追踪</a:t>
            </a:r>
            <a:r>
              <a:rPr 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 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——</a:t>
            </a:r>
            <a:r>
              <a:rPr 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 </a:t>
            </a:r>
            <a:r>
              <a:rPr lang="zh-CN" alt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追踪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数据流，洞悉网络包的奥秘</a:t>
            </a:r>
            <a:endParaRPr sz="24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pPr marL="0" indent="0">
              <a:buNone/>
            </a:pPr>
            <a:endParaRPr sz="24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三</a:t>
            </a:r>
            <a:r>
              <a:rPr lang="en-US" alt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. 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K</a:t>
            </a:r>
            <a:r>
              <a:rPr 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8s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网络</a:t>
            </a:r>
            <a:r>
              <a:rPr 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实现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内幕</a:t>
            </a:r>
            <a:r>
              <a:rPr 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 —— </a:t>
            </a:r>
            <a:r>
              <a:rPr lang="zh-CN" alt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底层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实现原理</a:t>
            </a:r>
            <a:endParaRPr sz="24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sz="24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四</a:t>
            </a:r>
            <a:r>
              <a:rPr lang="en-US" alt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. 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软件工程</a:t>
            </a:r>
            <a:r>
              <a:rPr 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看</a:t>
            </a:r>
            <a:r>
              <a:rPr lang="en-US" altLang="zh-CN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K8s</a:t>
            </a:r>
            <a:r>
              <a:rPr 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 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——</a:t>
            </a:r>
            <a:r>
              <a:rPr lang="en-US"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 </a:t>
            </a:r>
            <a:r>
              <a:rPr sz="24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代码架构、模块设计与扩展性</a:t>
            </a:r>
            <a:endParaRPr sz="24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不同节点上 Pod 到 Pod 的通信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82240" y="1825625"/>
            <a:ext cx="6266180" cy="471805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不同节点上 Pod 到 Pod 的通信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32790" y="1708150"/>
            <a:ext cx="10727055" cy="446913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不同节点上 Pod 到 Pod 的通信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117215" y="2077085"/>
            <a:ext cx="5575300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Pod 到 Service的网络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r>
              <a:rPr lang="zh-CN" altLang="en-US" sz="2200"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由于 Kubernetes 环境中 Pod 的动态特性，</a:t>
            </a:r>
            <a:r>
              <a:rPr lang="zh-CN" altLang="en-US" sz="2200" b="1"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分配给它们的 IP 地址不是静态的。 它们是短暂的，并且每次创建或删除 Pod 时都会发生变化。</a:t>
            </a:r>
            <a:endParaRPr lang="zh-CN" altLang="en-US" sz="2200"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</a:endParaRPr>
          </a:p>
          <a:p>
            <a:endParaRPr lang="zh-CN" altLang="en-US" sz="2200"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</a:endParaRPr>
          </a:p>
          <a:p>
            <a:r>
              <a:rPr lang="zh-CN" altLang="en-US" sz="2200"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在 Kubernetes 中创建Service时，会保留并分配一个虚拟 IP。 从那里，可以使用选择器将</a:t>
            </a:r>
            <a:r>
              <a:rPr lang="en-US" altLang="zh-CN" sz="2200"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Service</a:t>
            </a:r>
            <a:r>
              <a:rPr lang="zh-CN" altLang="en-US" sz="2200">
                <a:latin typeface="腾讯体" panose="020C04030202040F0204" charset="-122"/>
                <a:ea typeface="腾讯体" panose="020C04030202040F0204" charset="-122"/>
                <a:cs typeface="腾讯体" panose="020C04030202040F0204" charset="-122"/>
              </a:rPr>
              <a:t>关联到目标 Pod。</a:t>
            </a:r>
            <a:endParaRPr lang="zh-CN" altLang="en-US" sz="2200">
              <a:latin typeface="腾讯体" panose="020C04030202040F0204" charset="-122"/>
              <a:ea typeface="腾讯体" panose="020C04030202040F0204" charset="-122"/>
              <a:cs typeface="腾讯体" panose="020C04030202040F0204" charset="-122"/>
            </a:endParaRPr>
          </a:p>
        </p:txBody>
      </p:sp>
      <p:pic>
        <p:nvPicPr>
          <p:cNvPr id="6" name="内容占位符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807075" y="3641090"/>
            <a:ext cx="5589270" cy="304736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Pod 到 Service的网络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Pod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到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Service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前面流程不发生变化</a:t>
            </a:r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31720" y="2327910"/>
            <a:ext cx="7529195" cy="443547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Pod 到 Service的网络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r>
              <a:rPr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应用 iptables 规则。该规则会进行 DNAT 更改，并且重写Pod的A数据包目的IP。</a:t>
            </a:r>
            <a:endParaRPr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70760" y="2273935"/>
            <a:ext cx="7529195" cy="452691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Pod 到 Service的网络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r>
              <a:rPr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从iptables 转化之后开始，路由就与直接进行 Pod 到 Pod 通信一样。</a:t>
            </a:r>
            <a:endParaRPr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72030" y="2259330"/>
            <a:ext cx="7475855" cy="443547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Pod 到 Service的网络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Service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的负载均衡也是通过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Iptables 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实现</a:t>
            </a:r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75660" y="2882265"/>
            <a:ext cx="5060315" cy="267462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追踪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Pod 到 Service的网络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r>
              <a:rPr 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iptables 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详细的链解析</a:t>
            </a:r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825" y="2874645"/>
            <a:ext cx="11944985" cy="316547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</a:t>
            </a: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8s</a:t>
            </a:r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实现</a:t>
            </a:r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内幕</a:t>
            </a:r>
            <a:endParaRPr lang="zh-CN" alt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1.  </a:t>
            </a:r>
            <a:r>
              <a:rPr lang="zh-CN" altLang="en-US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整体实现流程</a:t>
            </a:r>
            <a:endParaRPr lang="zh-CN" altLang="en-US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  <a:p>
            <a:endParaRPr lang="zh-CN" altLang="en-US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en-US" altLang="zh-CN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2. </a:t>
            </a:r>
            <a:r>
              <a:rPr lang="zh-CN" altLang="en-US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代码结构</a:t>
            </a:r>
            <a:endParaRPr lang="zh-CN" altLang="en-US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一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.</a:t>
            </a:r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</a:t>
            </a:r>
            <a:r>
              <a: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endParaRPr lang="en-US" b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1. </a:t>
            </a:r>
            <a:r>
              <a:rPr lang="en-US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为什么要引入Ingress</a:t>
            </a:r>
            <a:endParaRPr lang="en-US" sz="2200">
              <a:solidFill>
                <a:schemeClr val="tx1"/>
              </a:solidFill>
              <a:effectLst/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  <a:p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2. </a:t>
            </a:r>
            <a:r>
              <a:rPr lang="en-US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Ingress </a:t>
            </a:r>
            <a:r>
              <a:rPr lang="zh-CN" altLang="en-US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的工作流程</a:t>
            </a:r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lang="en-US" sz="2200">
              <a:solidFill>
                <a:schemeClr val="tx1"/>
              </a:solidFill>
              <a:effectLst/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  <a:p>
            <a:r>
              <a:rPr lang="en-US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3. </a:t>
            </a:r>
            <a:r>
              <a:rPr lang="en-US" altLang="zh-CN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Ingress </a:t>
            </a:r>
            <a:r>
              <a:rPr lang="zh-CN" altLang="en-US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和</a:t>
            </a:r>
            <a:r>
              <a:rPr lang="en-US" altLang="zh-CN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Ingress Controller </a:t>
            </a:r>
            <a:r>
              <a:rPr lang="zh-CN" altLang="en-US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的关系</a:t>
            </a:r>
            <a:endParaRPr lang="zh-CN" altLang="en-US" sz="2200">
              <a:solidFill>
                <a:schemeClr val="tx1"/>
              </a:solidFill>
              <a:effectLst/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  <a:p>
            <a:endParaRPr lang="zh-CN" altLang="en-US" sz="2200">
              <a:solidFill>
                <a:schemeClr val="tx1"/>
              </a:solidFill>
              <a:effectLst/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  <a:p>
            <a:r>
              <a:rPr lang="en-US" altLang="zh-CN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4. </a:t>
            </a:r>
            <a:r>
              <a:rPr lang="zh-CN" altLang="en-US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为什么要引入</a:t>
            </a:r>
            <a:r>
              <a:rPr lang="en-US" altLang="zh-CN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Ingress Class </a:t>
            </a:r>
            <a:endParaRPr lang="zh-CN" altLang="en-US" sz="2200">
              <a:solidFill>
                <a:schemeClr val="tx1"/>
              </a:solidFill>
              <a:effectLst/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  <a:p>
            <a:endParaRPr lang="en-US" altLang="zh-CN" sz="2200">
              <a:solidFill>
                <a:schemeClr val="tx1"/>
              </a:solidFill>
              <a:effectLst/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  <a:p>
            <a:r>
              <a:rPr lang="en-US" altLang="zh-CN" sz="2200">
                <a:solidFill>
                  <a:schemeClr val="tx1"/>
                </a:solidFill>
                <a:effectLst/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5. 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nginx Ingress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的搭建</a:t>
            </a:r>
            <a:endParaRPr lang="en-US" sz="2200" b="1">
              <a:solidFill>
                <a:schemeClr val="tx1"/>
              </a:solidFill>
              <a:effectLst/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  <a:p>
            <a:endParaRPr lang="en-US" altLang="zh-CN" sz="2200">
              <a:effectLst/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</a:t>
            </a: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8s</a:t>
            </a:r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实现</a:t>
            </a:r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内幕 </a:t>
            </a: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- </a:t>
            </a:r>
            <a:r>
              <a:rPr lang="zh-CN" altLang="en-US" sz="2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整体实现流程</a:t>
            </a:r>
            <a:endParaRPr lang="zh-CN" alt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kube-proxy </a:t>
            </a:r>
            <a:r>
              <a:rPr lang="zh-CN" altLang="en-US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维护</a:t>
            </a:r>
            <a:r>
              <a:rPr lang="en-US" altLang="zh-CN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iptables</a:t>
            </a:r>
            <a:r>
              <a:rPr lang="zh-CN" altLang="en-US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的规则</a:t>
            </a:r>
            <a:endParaRPr lang="zh-CN" altLang="en-US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39670" y="2543175"/>
            <a:ext cx="6931660" cy="406209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</a:t>
            </a: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8s</a:t>
            </a:r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实现</a:t>
            </a:r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内幕 </a:t>
            </a: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- </a:t>
            </a:r>
            <a:r>
              <a:rPr lang="zh-CN" altLang="en-US" sz="28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代码结构</a:t>
            </a:r>
            <a:endParaRPr lang="zh-CN" alt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71750" y="1453515"/>
            <a:ext cx="7048500" cy="509524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软件工程</a:t>
            </a:r>
            <a:r>
              <a:rPr 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看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K8s</a:t>
            </a: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</a:t>
            </a:r>
            <a:r>
              <a: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en-US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为什么要引入Ingress</a:t>
            </a:r>
            <a:endParaRPr lang="en-US" sz="28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1. 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kube-proxy 实现了四层负载，但是在四层负载中</a:t>
            </a:r>
            <a:r>
              <a:rPr lang="zh-CN" altLang="en-US" sz="2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看不到主机名、请求头和证书等七层负载的内容</a:t>
            </a:r>
            <a:endParaRPr lang="zh-CN" altLang="en-US" sz="2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2. 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Service无法灵活可配置各种转发，限制会比较大</a:t>
            </a:r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所以引入了</a:t>
            </a:r>
            <a:r>
              <a:rPr lang="zh-CN" altLang="en-US" sz="2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Ingress来完成七层负载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的内容来弥补这些缺点</a:t>
            </a:r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从应用到网络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Ingress</a:t>
            </a:r>
            <a:r>
              <a:rPr lang="zh-CN" altLang="en-US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工作流程</a:t>
            </a:r>
            <a:endParaRPr lang="zh-CN" alt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learn-k8s-ingress-workflow.drawi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7710" y="1825625"/>
            <a:ext cx="10542905" cy="40049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从应用到网络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altLang="zh-CN" sz="2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Ingress </a:t>
            </a:r>
            <a:r>
              <a:rPr lang="zh-CN" altLang="en-US" sz="2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、</a:t>
            </a:r>
            <a:r>
              <a:rPr lang="en-US" altLang="zh-CN" sz="2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IngressController 是什么关系？</a:t>
            </a:r>
            <a:endParaRPr lang="en-US" altLang="zh-CN" sz="26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 altLang="zh-CN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1. 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Ingress 属于是转发的</a:t>
            </a:r>
            <a:r>
              <a:rPr lang="zh-CN" altLang="en-US" sz="2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静态规则</a:t>
            </a:r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2. Ingress Controller </a:t>
            </a:r>
            <a:r>
              <a:rPr lang="en-US" altLang="zh-CN" sz="2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根据Ingress规则来处理相应的转发</a:t>
            </a:r>
            <a:endParaRPr lang="en-US" altLang="zh-CN" sz="2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  <a:p>
            <a:pPr marL="0" indent="0">
              <a:buNone/>
            </a:pPr>
            <a:endParaRPr lang="zh-CN" altLang="en-US" sz="2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从应用到网络</a:t>
            </a:r>
            <a:r>
              <a:rPr lang="en-US" altLang="zh-CN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zh-CN" altLang="en-US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为什么要引入</a:t>
            </a:r>
            <a:r>
              <a:rPr lang="en-US" altLang="zh-CN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Ingress Class?</a:t>
            </a:r>
            <a:endParaRPr lang="en-US" altLang="zh-CN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680210"/>
            <a:ext cx="10515600" cy="4351338"/>
          </a:xfrm>
        </p:spPr>
        <p:txBody>
          <a:bodyPr/>
          <a:p>
            <a:pPr marL="0" indent="0">
              <a:buNone/>
            </a:pP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Ingress规则逐渐增加，管理起来的复杂度会相对较高，所以引入了</a:t>
            </a:r>
            <a:r>
              <a:rPr lang="en-US" altLang="zh-CN" sz="2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Ingress Class 来解耦 Ingress 和 Ingress Controller 的关系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，从而实现多个Ingress Controller 处理多种不同业务需求。</a:t>
            </a:r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4" name="图片 3" descr="learn-k8s-ingress-class-workflow.drawi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0335" y="3125470"/>
            <a:ext cx="9196705" cy="36817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</a:t>
            </a:r>
            <a:r>
              <a: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en-US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nginx Ingress的搭建</a:t>
            </a:r>
            <a:endParaRPr lang="en-US" sz="28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部署出有三个 Pod 的Nginx后端服务</a:t>
            </a:r>
            <a:endParaRPr lang="zh-CN" altLang="en-US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75525" y="1825625"/>
            <a:ext cx="3633470" cy="41795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47700" y="5828665"/>
            <a:ext cx="738505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>
                <a:latin typeface="腾讯体 W3" panose="020C04030202040F0204" charset="-122"/>
                <a:ea typeface="腾讯体 W3" panose="020C04030202040F0204" charset="-122"/>
              </a:rPr>
              <a:t>$ </a:t>
            </a:r>
            <a:r>
              <a:rPr lang="zh-CN" altLang="en-US" b="1">
                <a:latin typeface="腾讯体 W3" panose="020C04030202040F0204" charset="-122"/>
                <a:ea typeface="腾讯体 W3" panose="020C04030202040F0204" charset="-122"/>
              </a:rPr>
              <a:t>kubectl get pods -n ingress-nginx</a:t>
            </a:r>
            <a:endParaRPr lang="zh-CN" altLang="en-US">
              <a:latin typeface="腾讯体 W3" panose="020C04030202040F0204" charset="-122"/>
              <a:ea typeface="腾讯体 W3" panose="020C04030202040F0204" charset="-122"/>
            </a:endParaRPr>
          </a:p>
          <a:p>
            <a:r>
              <a:rPr lang="zh-CN" altLang="en-US">
                <a:latin typeface="腾讯体 W3" panose="020C04030202040F0204" charset="-122"/>
                <a:ea typeface="腾讯体 W3" panose="020C04030202040F0204" charset="-122"/>
              </a:rPr>
              <a:t>NAME                                        READY   STATUS      RESTARTS   </a:t>
            </a:r>
            <a:endParaRPr lang="zh-CN" altLang="en-US">
              <a:latin typeface="腾讯体 W3" panose="020C04030202040F0204" charset="-122"/>
              <a:ea typeface="腾讯体 W3" panose="020C04030202040F0204" charset="-122"/>
            </a:endParaRPr>
          </a:p>
          <a:p>
            <a:r>
              <a:rPr lang="zh-CN" altLang="en-US">
                <a:latin typeface="腾讯体 W3" panose="020C04030202040F0204" charset="-122"/>
                <a:ea typeface="腾讯体 W3" panose="020C04030202040F0204" charset="-122"/>
              </a:rPr>
              <a:t>nginx-deployment-66b6c48dd5-8sbp6           1/1     Running     0 </a:t>
            </a:r>
            <a:endParaRPr lang="zh-CN" altLang="en-US">
              <a:latin typeface="腾讯体 W3" panose="020C04030202040F0204" charset="-122"/>
              <a:ea typeface="腾讯体 W3" panose="020C04030202040F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从应用到</a:t>
            </a:r>
            <a:r>
              <a: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网络</a:t>
            </a:r>
            <a:r>
              <a:rPr lang="en-US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 - </a:t>
            </a:r>
            <a:r>
              <a:rPr lang="en-US"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  <a:sym typeface="+mn-ea"/>
              </a:rPr>
              <a:t>nginx Ingress的搭建</a:t>
            </a:r>
            <a:endParaRPr lang="en-US" sz="28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给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nginx</a:t>
            </a:r>
            <a:r>
              <a:rPr lang="zh-CN" altLang="en-US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后端部署 </a:t>
            </a:r>
            <a:r>
              <a:rPr lang="en-US" altLang="zh-CN" sz="2200">
                <a:latin typeface="腾讯体 W3" panose="020C04030202040F0204" charset="-122"/>
                <a:ea typeface="腾讯体 W3" panose="020C04030202040F0204" charset="-122"/>
                <a:cs typeface="腾讯体 W3" panose="020C04030202040F0204" charset="-122"/>
              </a:rPr>
              <a:t>Service</a:t>
            </a:r>
            <a:endParaRPr lang="en-US" altLang="zh-CN" sz="2200">
              <a:latin typeface="腾讯体 W3" panose="020C04030202040F0204" charset="-122"/>
              <a:ea typeface="腾讯体 W3" panose="020C04030202040F0204" charset="-122"/>
              <a:cs typeface="腾讯体 W3" panose="020C04030202040F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08370" y="1668780"/>
            <a:ext cx="5380355" cy="352044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941705" y="5721985"/>
            <a:ext cx="992695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b="1">
                <a:latin typeface="腾讯体 W3" panose="020C04030202040F0204" charset="-122"/>
                <a:ea typeface="腾讯体 W3" panose="020C04030202040F0204" charset="-122"/>
              </a:rPr>
              <a:t>$ </a:t>
            </a:r>
            <a:r>
              <a:rPr lang="zh-CN" altLang="en-US" b="1">
                <a:latin typeface="腾讯体 W3" panose="020C04030202040F0204" charset="-122"/>
                <a:ea typeface="腾讯体 W3" panose="020C04030202040F0204" charset="-122"/>
              </a:rPr>
              <a:t>kubectl get services -n ingress-nginx|grep nginx-service</a:t>
            </a:r>
            <a:endParaRPr lang="zh-CN" altLang="en-US">
              <a:latin typeface="腾讯体 W3" panose="020C04030202040F0204" charset="-122"/>
              <a:ea typeface="腾讯体 W3" panose="020C04030202040F0204" charset="-122"/>
            </a:endParaRPr>
          </a:p>
          <a:p>
            <a:r>
              <a:rPr lang="zh-CN" altLang="en-US">
                <a:latin typeface="腾讯体 W3" panose="020C04030202040F0204" charset="-122"/>
                <a:ea typeface="腾讯体 W3" panose="020C04030202040F0204" charset="-122"/>
              </a:rPr>
              <a:t>NAME                                 TYPE        CLUSTER-IP      EXTERNAL-IP   PORT(S)                     AGE</a:t>
            </a:r>
            <a:endParaRPr lang="zh-CN" altLang="en-US">
              <a:latin typeface="腾讯体 W3" panose="020C04030202040F0204" charset="-122"/>
              <a:ea typeface="腾讯体 W3" panose="020C04030202040F0204" charset="-122"/>
            </a:endParaRPr>
          </a:p>
          <a:p>
            <a:r>
              <a:rPr lang="zh-CN" altLang="en-US">
                <a:latin typeface="腾讯体 W3" panose="020C04030202040F0204" charset="-122"/>
                <a:ea typeface="腾讯体 W3" panose="020C04030202040F0204" charset="-122"/>
              </a:rPr>
              <a:t>nginx-service                        ClusterIP   10.99.225.52    &lt;none&gt;        80/TCP                      6m52s</a:t>
            </a:r>
            <a:endParaRPr lang="zh-CN" altLang="en-US">
              <a:latin typeface="腾讯体 W3" panose="020C04030202040F0204" charset="-122"/>
              <a:ea typeface="腾讯体 W3" panose="020C04030202040F020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3292</Words>
  <Application>WPS 演示</Application>
  <PresentationFormat>宽屏</PresentationFormat>
  <Paragraphs>165</Paragraphs>
  <Slides>32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1" baseType="lpstr">
      <vt:lpstr>Arial</vt:lpstr>
      <vt:lpstr>宋体</vt:lpstr>
      <vt:lpstr>Wingdings</vt:lpstr>
      <vt:lpstr>腾讯体 W3</vt:lpstr>
      <vt:lpstr>微软雅黑</vt:lpstr>
      <vt:lpstr>腾讯体</vt:lpstr>
      <vt:lpstr>Arial Unicode MS</vt:lpstr>
      <vt:lpstr>Calibri</vt:lpstr>
      <vt:lpstr>WPS</vt:lpstr>
      <vt:lpstr>Kubernetes 网络剖析</vt:lpstr>
      <vt:lpstr>目录</vt:lpstr>
      <vt:lpstr>一.从应用到网络</vt:lpstr>
      <vt:lpstr>从应用到网络 - 为什么要引入Ingress</vt:lpstr>
      <vt:lpstr>从应用到网络 - Ingress工作流程</vt:lpstr>
      <vt:lpstr>从应用到网络 - Ingress 、IngressController 是什么关系？</vt:lpstr>
      <vt:lpstr>从应用到网络 - 为什么要引入 Ingress Class?</vt:lpstr>
      <vt:lpstr>从应用到网络 - nginx Ingress的搭建</vt:lpstr>
      <vt:lpstr>从应用到网络 - nginx Ingress的搭建</vt:lpstr>
      <vt:lpstr>从应用到网络 - nginx Ingress的搭建</vt:lpstr>
      <vt:lpstr>从应用到网络 - nginx Ingress的搭建</vt:lpstr>
      <vt:lpstr>从应用到网络 - nginx Ingress的搭建</vt:lpstr>
      <vt:lpstr>从应用到网络 - nginx Ingress的搭建</vt:lpstr>
      <vt:lpstr>从应用到网络 - Ingress配置说明</vt:lpstr>
      <vt:lpstr>二.K8s网络追踪</vt:lpstr>
      <vt:lpstr>K8s网络追踪 - Pod 网络命名空间连接到以太网桥</vt:lpstr>
      <vt:lpstr>K8s网络追踪 - 同一节点上 Pod 到 Pod 的流量</vt:lpstr>
      <vt:lpstr>K8s网络追踪 - 同一节点上 Pod 到 Pod 的流量</vt:lpstr>
      <vt:lpstr>K8s网络追踪 - 不同节点上 Pod 到 Pod 的通信</vt:lpstr>
      <vt:lpstr>K8s网络追踪 - 不同节点上 Pod 到 Pod 的通信</vt:lpstr>
      <vt:lpstr>K8s网络追踪 - 不同节点上 Pod 到 Pod 的通信</vt:lpstr>
      <vt:lpstr>K8s网络追踪 - 不同节点上 Pod 到 Pod 的通信</vt:lpstr>
      <vt:lpstr>K8s网络追踪 - Pod 到 Service的网络</vt:lpstr>
      <vt:lpstr>K8s网络追踪 - Pod 到 Service的网络</vt:lpstr>
      <vt:lpstr>K8s网络追踪 - Pod 到 Service的网络</vt:lpstr>
      <vt:lpstr>K8s网络追踪 - Pod 到 Service的网络</vt:lpstr>
      <vt:lpstr>K8s网络追踪 - Pod 到 Service的网络</vt:lpstr>
      <vt:lpstr>K8s网络追踪 - Pod 到 Service的网络</vt:lpstr>
      <vt:lpstr>K8s网络实现内幕</vt:lpstr>
      <vt:lpstr>K8s网络实现内幕 - 整体实现流程</vt:lpstr>
      <vt:lpstr>K8s网络实现内幕 - 整体实现流程</vt:lpstr>
      <vt:lpstr>软件工程看K8s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caijiatao</cp:lastModifiedBy>
  <cp:revision>196</cp:revision>
  <dcterms:created xsi:type="dcterms:W3CDTF">2023-12-11T14:09:00Z</dcterms:created>
  <dcterms:modified xsi:type="dcterms:W3CDTF">2023-12-12T07:36:05Z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2052-10.8.2.6726</vt:lpwstr>
  </property>
  <property fmtid="{D5CDD505-2E9C-101B-9397-08002B2CF9AE}" pid="3" name="ICV">
    <vt:lpwstr>017F8DA2305AA230626C7565DA029E42_41</vt:lpwstr>
  </property>
</Properties>
</file>

<file path=docProps/thumbnail.jpeg>
</file>